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image" Target="../media/image-1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image" Target="../media/image-1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a_build/slide_images/hero_full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5577840" cy="6858000"/>
          </a:xfrm>
          <a:prstGeom prst="rect">
            <a:avLst/>
          </a:prstGeom>
          <a:solidFill>
            <a:srgbClr val="2F2B25">
              <a:alpha val="94000"/>
            </a:srgbClr>
          </a:solidFill>
          <a:ln w="12700">
            <a:solidFill>
              <a:srgbClr val="2F2B25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420624" y="329184"/>
            <a:ext cx="2130552" cy="1015293"/>
          </a:xfrm>
          <a:prstGeom prst="roundRect">
            <a:avLst>
              <a:gd name="adj" fmla="val 3603"/>
            </a:avLst>
          </a:prstGeom>
          <a:solidFill>
            <a:srgbClr val="FCFAF5">
              <a:alpha val="96000"/>
            </a:srgbClr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pic>
        <p:nvPicPr>
          <p:cNvPr id="5" name="Image 1" descr="/mnt/data/pa_build/assets/plan_africa_logo_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384048"/>
            <a:ext cx="1874520" cy="90556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58368" y="1417320"/>
            <a:ext cx="4480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C7954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COMPANY PRESENTATION</a:t>
            </a:r>
            <a:endParaRPr lang="en-US" sz="950" dirty="0"/>
          </a:p>
        </p:txBody>
      </p:sp>
      <p:sp>
        <p:nvSpPr>
          <p:cNvPr id="7" name="Text 3"/>
          <p:cNvSpPr/>
          <p:nvPr/>
        </p:nvSpPr>
        <p:spPr>
          <a:xfrm>
            <a:off x="658368" y="1783080"/>
            <a:ext cx="457200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3600" b="1" dirty="0">
                <a:solidFill>
                  <a:srgbClr val="FCFAF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Your Africa</a:t>
            </a:r>
            <a:endParaRPr lang="en-US" sz="3600" dirty="0"/>
          </a:p>
          <a:p>
            <a:pPr indent="0" marL="0">
              <a:buNone/>
            </a:pPr>
            <a:r>
              <a:rPr lang="en-US" sz="3600" b="1" dirty="0">
                <a:solidFill>
                  <a:srgbClr val="FCFAF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Production Partner</a:t>
            </a:r>
            <a:endParaRPr lang="en-US" sz="3600" dirty="0"/>
          </a:p>
        </p:txBody>
      </p:sp>
      <p:sp>
        <p:nvSpPr>
          <p:cNvPr id="8" name="Text 4"/>
          <p:cNvSpPr/>
          <p:nvPr/>
        </p:nvSpPr>
        <p:spPr>
          <a:xfrm>
            <a:off x="658368" y="3703320"/>
            <a:ext cx="4389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90000"/>
              </a:lnSpc>
              <a:buNone/>
            </a:pPr>
            <a:r>
              <a:rPr lang="en-US" sz="190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Rooted stories. Global screens.</a:t>
            </a:r>
            <a:endParaRPr lang="en-US" sz="1900" dirty="0"/>
          </a:p>
          <a:p>
            <a:pPr indent="0" marL="0">
              <a:lnSpc>
                <a:spcPct val="90000"/>
              </a:lnSpc>
              <a:buNone/>
            </a:pPr>
            <a:r>
              <a:rPr lang="en-US" sz="190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Field-tested execution.</a:t>
            </a:r>
            <a:endParaRPr lang="en-US" sz="1900" dirty="0"/>
          </a:p>
        </p:txBody>
      </p:sp>
      <p:sp>
        <p:nvSpPr>
          <p:cNvPr id="9" name="Shape 5"/>
          <p:cNvSpPr/>
          <p:nvPr/>
        </p:nvSpPr>
        <p:spPr>
          <a:xfrm>
            <a:off x="658368" y="4681728"/>
            <a:ext cx="960120" cy="54864"/>
          </a:xfrm>
          <a:prstGeom prst="rect">
            <a:avLst/>
          </a:prstGeom>
          <a:solidFill>
            <a:srgbClr val="C79549"/>
          </a:solidFill>
          <a:ln w="12700">
            <a:solidFill>
              <a:srgbClr val="C79549">
                <a:alpha val="0"/>
              </a:srgbClr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658368" y="4901184"/>
            <a:ext cx="4297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90000"/>
              </a:lnSpc>
              <a:buNone/>
            </a:pPr>
            <a:r>
              <a:rPr lang="en-US" sz="125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Kenya-based | East Africa experience | UAE &amp; Canada ties | 25+ years in film</a:t>
            </a:r>
            <a:endParaRPr lang="en-US" sz="1250" dirty="0"/>
          </a:p>
        </p:txBody>
      </p:sp>
      <p:sp>
        <p:nvSpPr>
          <p:cNvPr id="11" name="Text 7"/>
          <p:cNvSpPr/>
          <p:nvPr/>
        </p:nvSpPr>
        <p:spPr>
          <a:xfrm>
            <a:off x="658368" y="5925312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90000"/>
              </a:lnSpc>
              <a:buNone/>
            </a:pPr>
            <a:r>
              <a:rPr lang="en-US" sz="1200" dirty="0">
                <a:solidFill>
                  <a:srgbClr val="F7F1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With Plan Africa there will be no need for Plan B.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a_build/slide_images/field_full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02920" y="566928"/>
            <a:ext cx="5394960" cy="5650992"/>
          </a:xfrm>
          <a:prstGeom prst="rect">
            <a:avLst/>
          </a:prstGeom>
          <a:solidFill>
            <a:srgbClr val="2F2B25">
              <a:alpha val="92000"/>
            </a:srgbClr>
          </a:solidFill>
          <a:ln w="12700">
            <a:solidFill>
              <a:srgbClr val="2F2B25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694944" y="740664"/>
            <a:ext cx="1408176" cy="666319"/>
          </a:xfrm>
          <a:prstGeom prst="roundRect">
            <a:avLst>
              <a:gd name="adj" fmla="val 5489"/>
            </a:avLst>
          </a:prstGeom>
          <a:solidFill>
            <a:srgbClr val="FCFAF5">
              <a:alpha val="96000"/>
            </a:srgbClr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pic>
        <p:nvPicPr>
          <p:cNvPr id="5" name="Image 1" descr="/mnt/data/pa_build/assets/plan_africa_logo_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795528"/>
            <a:ext cx="1152144" cy="55659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822960" y="1600200"/>
            <a:ext cx="4736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C7954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LOCAL INTELLIGENCE</a:t>
            </a:r>
            <a:endParaRPr lang="en-US" sz="850" dirty="0"/>
          </a:p>
        </p:txBody>
      </p:sp>
      <p:sp>
        <p:nvSpPr>
          <p:cNvPr id="7" name="Text 3"/>
          <p:cNvSpPr/>
          <p:nvPr/>
        </p:nvSpPr>
        <p:spPr>
          <a:xfrm>
            <a:off x="822960" y="1929384"/>
            <a:ext cx="4736592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2480" b="1" dirty="0">
                <a:solidFill>
                  <a:srgbClr val="FCFAF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Translating challenging environments into workable plans</a:t>
            </a:r>
            <a:endParaRPr lang="en-US" sz="2480" dirty="0"/>
          </a:p>
        </p:txBody>
      </p:sp>
      <p:sp>
        <p:nvSpPr>
          <p:cNvPr id="8" name="Text 4"/>
          <p:cNvSpPr/>
          <p:nvPr/>
        </p:nvSpPr>
        <p:spPr>
          <a:xfrm>
            <a:off x="822960" y="3374136"/>
            <a:ext cx="4736592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90000"/>
              </a:lnSpc>
              <a:buNone/>
            </a:pPr>
            <a:r>
              <a:rPr lang="en-US" sz="134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Terrain, weather, roads, community protocols, supplier reliability and official permissions can shape the shoot. Plan Africa turns those variables into a clear production plan.</a:t>
            </a:r>
            <a:endParaRPr lang="en-US" sz="1340" dirty="0"/>
          </a:p>
        </p:txBody>
      </p:sp>
      <p:sp>
        <p:nvSpPr>
          <p:cNvPr id="9" name="Text 5"/>
          <p:cNvSpPr/>
          <p:nvPr/>
        </p:nvSpPr>
        <p:spPr>
          <a:xfrm>
            <a:off x="822960" y="4581144"/>
            <a:ext cx="4736592" cy="13167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lnSpc>
                <a:spcPct val="88000"/>
              </a:lnSpc>
              <a:buNone/>
            </a:pPr>
            <a:r>
              <a:rPr lang="en-US" sz="131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Risk and field-readiness planning</a:t>
            </a:r>
            <a:endParaRPr lang="en-US" sz="1310" dirty="0"/>
          </a:p>
          <a:p>
            <a:pPr indent="0" marL="0">
              <a:lnSpc>
                <a:spcPct val="88000"/>
              </a:lnSpc>
              <a:buNone/>
            </a:pPr>
            <a:r>
              <a:rPr lang="en-US" sz="131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Cultural and community briefings</a:t>
            </a:r>
            <a:endParaRPr lang="en-US" sz="1310" dirty="0"/>
          </a:p>
          <a:p>
            <a:pPr indent="0" marL="0">
              <a:lnSpc>
                <a:spcPct val="88000"/>
              </a:lnSpc>
              <a:buNone/>
            </a:pPr>
            <a:r>
              <a:rPr lang="en-US" sz="131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Safety, medical and emergency routing where required</a:t>
            </a:r>
            <a:endParaRPr lang="en-US" sz="1310" dirty="0"/>
          </a:p>
          <a:p>
            <a:pPr indent="0" marL="0">
              <a:lnSpc>
                <a:spcPct val="88000"/>
              </a:lnSpc>
              <a:buNone/>
            </a:pPr>
            <a:r>
              <a:rPr lang="en-US" sz="131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Real-time issue resolution during the shoot</a:t>
            </a:r>
            <a:endParaRPr lang="en-US" sz="1310" dirty="0"/>
          </a:p>
        </p:txBody>
      </p:sp>
      <p:sp>
        <p:nvSpPr>
          <p:cNvPr id="10" name="Text 6"/>
          <p:cNvSpPr/>
          <p:nvPr/>
        </p:nvSpPr>
        <p:spPr>
          <a:xfrm>
            <a:off x="8915400" y="6492240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www.PlanAfricaProductions.com</a:t>
            </a:r>
            <a:endParaRPr lang="en-US" sz="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a_build/slide_images/community_full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080760" y="658368"/>
            <a:ext cx="5376672" cy="5532120"/>
          </a:xfrm>
          <a:prstGeom prst="rect">
            <a:avLst/>
          </a:prstGeom>
          <a:solidFill>
            <a:srgbClr val="2F2B25">
              <a:alpha val="92000"/>
            </a:srgbClr>
          </a:solidFill>
          <a:ln w="12700">
            <a:solidFill>
              <a:srgbClr val="2F2B25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6272784" y="841248"/>
            <a:ext cx="1408176" cy="666319"/>
          </a:xfrm>
          <a:prstGeom prst="roundRect">
            <a:avLst>
              <a:gd name="adj" fmla="val 5489"/>
            </a:avLst>
          </a:prstGeom>
          <a:solidFill>
            <a:srgbClr val="FCFAF5">
              <a:alpha val="96000"/>
            </a:srgbClr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pic>
        <p:nvPicPr>
          <p:cNvPr id="5" name="Image 1" descr="/mnt/data/pa_build/assets/plan_africa_logo_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896112"/>
            <a:ext cx="1152144" cy="55659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446520" y="1737360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C7954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BEYOND FILM</a:t>
            </a:r>
            <a:endParaRPr lang="en-US" sz="850" dirty="0"/>
          </a:p>
        </p:txBody>
      </p:sp>
      <p:sp>
        <p:nvSpPr>
          <p:cNvPr id="7" name="Text 3"/>
          <p:cNvSpPr/>
          <p:nvPr/>
        </p:nvSpPr>
        <p:spPr>
          <a:xfrm>
            <a:off x="6446520" y="2075688"/>
            <a:ext cx="45720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2670" b="1" dirty="0">
                <a:solidFill>
                  <a:srgbClr val="FCFAF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Contracted logistics for African projects</a:t>
            </a:r>
            <a:endParaRPr lang="en-US" sz="2670" dirty="0"/>
          </a:p>
        </p:txBody>
      </p:sp>
      <p:sp>
        <p:nvSpPr>
          <p:cNvPr id="8" name="Text 4"/>
          <p:cNvSpPr/>
          <p:nvPr/>
        </p:nvSpPr>
        <p:spPr>
          <a:xfrm>
            <a:off x="6446520" y="3246120"/>
            <a:ext cx="4526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90000"/>
              </a:lnSpc>
              <a:buNone/>
            </a:pPr>
            <a:r>
              <a:rPr lang="en-US" sz="138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same field intelligence used for productions can support NGOs, research teams, corporate missions, infrastructure site visits and institutional assignments.</a:t>
            </a:r>
            <a:endParaRPr lang="en-US" sz="1380" dirty="0"/>
          </a:p>
        </p:txBody>
      </p:sp>
      <p:sp>
        <p:nvSpPr>
          <p:cNvPr id="9" name="Text 5"/>
          <p:cNvSpPr/>
          <p:nvPr/>
        </p:nvSpPr>
        <p:spPr>
          <a:xfrm>
            <a:off x="6446520" y="4370832"/>
            <a:ext cx="452628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lnSpc>
                <a:spcPct val="88000"/>
              </a:lnSpc>
              <a:buNone/>
            </a:pPr>
            <a:r>
              <a:rPr lang="en-US" sz="132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Site scouting and feasibility checks</a:t>
            </a:r>
            <a:endParaRPr lang="en-US" sz="1320" dirty="0"/>
          </a:p>
          <a:p>
            <a:pPr indent="0" marL="0">
              <a:lnSpc>
                <a:spcPct val="88000"/>
              </a:lnSpc>
              <a:buNone/>
            </a:pPr>
            <a:r>
              <a:rPr lang="en-US" sz="132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Partner and supplier identification</a:t>
            </a:r>
            <a:endParaRPr lang="en-US" sz="1320" dirty="0"/>
          </a:p>
          <a:p>
            <a:pPr indent="0" marL="0">
              <a:lnSpc>
                <a:spcPct val="88000"/>
              </a:lnSpc>
              <a:buNone/>
            </a:pPr>
            <a:r>
              <a:rPr lang="en-US" sz="132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Transport, accommodation and field movement</a:t>
            </a:r>
            <a:endParaRPr lang="en-US" sz="1320" dirty="0"/>
          </a:p>
          <a:p>
            <a:pPr indent="0" marL="0">
              <a:lnSpc>
                <a:spcPct val="88000"/>
              </a:lnSpc>
              <a:buNone/>
            </a:pPr>
            <a:r>
              <a:rPr lang="en-US" sz="132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Guides, translators and local liaison</a:t>
            </a:r>
            <a:endParaRPr lang="en-US" sz="1320" dirty="0"/>
          </a:p>
          <a:p>
            <a:pPr indent="0" marL="0">
              <a:lnSpc>
                <a:spcPct val="88000"/>
              </a:lnSpc>
              <a:buNone/>
            </a:pPr>
            <a:r>
              <a:rPr lang="en-US" sz="132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Ground intelligence and operating briefings</a:t>
            </a:r>
            <a:endParaRPr lang="en-US" sz="1320" dirty="0"/>
          </a:p>
        </p:txBody>
      </p:sp>
      <p:sp>
        <p:nvSpPr>
          <p:cNvPr id="10" name="Text 6"/>
          <p:cNvSpPr/>
          <p:nvPr/>
        </p:nvSpPr>
        <p:spPr>
          <a:xfrm>
            <a:off x="8915400" y="6492240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www.PlanAfricaProductions.com</a:t>
            </a:r>
            <a:endParaRPr lang="en-US" sz="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CFA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a_build/slide_images/location_right_strip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0" y="0"/>
            <a:ext cx="5059375" cy="6858000"/>
          </a:xfrm>
          <a:prstGeom prst="rect">
            <a:avLst/>
          </a:prstGeom>
        </p:spPr>
      </p:pic>
      <p:pic>
        <p:nvPicPr>
          <p:cNvPr id="3" name="Image 1" descr="/mnt/data/pa_build/assets/plan_africa_logo_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320040"/>
            <a:ext cx="1298448" cy="62727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1097280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C7954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WE WORK</a:t>
            </a:r>
            <a:endParaRPr lang="en-US" sz="850" dirty="0"/>
          </a:p>
        </p:txBody>
      </p:sp>
      <p:sp>
        <p:nvSpPr>
          <p:cNvPr id="5" name="Text 1"/>
          <p:cNvSpPr/>
          <p:nvPr/>
        </p:nvSpPr>
        <p:spPr>
          <a:xfrm>
            <a:off x="658368" y="1444752"/>
            <a:ext cx="58064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4A3B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practical operating model from brief to wrap</a:t>
            </a:r>
            <a:endParaRPr lang="en-US" sz="2800" dirty="0"/>
          </a:p>
        </p:txBody>
      </p:sp>
      <p:sp>
        <p:nvSpPr>
          <p:cNvPr id="6" name="Shape 2"/>
          <p:cNvSpPr/>
          <p:nvPr/>
        </p:nvSpPr>
        <p:spPr>
          <a:xfrm>
            <a:off x="658368" y="2542032"/>
            <a:ext cx="658368" cy="493776"/>
          </a:xfrm>
          <a:prstGeom prst="rect">
            <a:avLst/>
          </a:prstGeom>
          <a:solidFill>
            <a:srgbClr val="A66A4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768096" y="2660904"/>
            <a:ext cx="4114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1050" dirty="0"/>
          </a:p>
        </p:txBody>
      </p:sp>
      <p:sp>
        <p:nvSpPr>
          <p:cNvPr id="8" name="Text 4"/>
          <p:cNvSpPr/>
          <p:nvPr/>
        </p:nvSpPr>
        <p:spPr>
          <a:xfrm>
            <a:off x="1481328" y="2569464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30" b="1" dirty="0">
                <a:solidFill>
                  <a:srgbClr val="A66A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Brief and feasibility</a:t>
            </a:r>
            <a:endParaRPr lang="en-US" sz="1230" dirty="0"/>
          </a:p>
        </p:txBody>
      </p:sp>
      <p:sp>
        <p:nvSpPr>
          <p:cNvPr id="9" name="Text 5"/>
          <p:cNvSpPr/>
          <p:nvPr/>
        </p:nvSpPr>
        <p:spPr>
          <a:xfrm>
            <a:off x="3749040" y="2569464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2F2B2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Clarify intent, budget, constraints and risk tolerance.</a:t>
            </a:r>
            <a:endParaRPr lang="en-US" sz="940" dirty="0"/>
          </a:p>
        </p:txBody>
      </p:sp>
      <p:sp>
        <p:nvSpPr>
          <p:cNvPr id="10" name="Shape 6"/>
          <p:cNvSpPr/>
          <p:nvPr/>
        </p:nvSpPr>
        <p:spPr>
          <a:xfrm>
            <a:off x="658368" y="3154680"/>
            <a:ext cx="658368" cy="493776"/>
          </a:xfrm>
          <a:prstGeom prst="rect">
            <a:avLst/>
          </a:prstGeom>
          <a:solidFill>
            <a:srgbClr val="5D6B4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768096" y="3273552"/>
            <a:ext cx="4114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1050" dirty="0"/>
          </a:p>
        </p:txBody>
      </p:sp>
      <p:sp>
        <p:nvSpPr>
          <p:cNvPr id="12" name="Text 8"/>
          <p:cNvSpPr/>
          <p:nvPr/>
        </p:nvSpPr>
        <p:spPr>
          <a:xfrm>
            <a:off x="1481328" y="318211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30" b="1" dirty="0">
                <a:solidFill>
                  <a:srgbClr val="A66A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Scout and secure</a:t>
            </a:r>
            <a:endParaRPr lang="en-US" sz="1230" dirty="0"/>
          </a:p>
        </p:txBody>
      </p:sp>
      <p:sp>
        <p:nvSpPr>
          <p:cNvPr id="13" name="Text 9"/>
          <p:cNvSpPr/>
          <p:nvPr/>
        </p:nvSpPr>
        <p:spPr>
          <a:xfrm>
            <a:off x="3749040" y="3182112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2F2B2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sites, assess access and engage stakeholders.</a:t>
            </a:r>
            <a:endParaRPr lang="en-US" sz="940" dirty="0"/>
          </a:p>
        </p:txBody>
      </p:sp>
      <p:sp>
        <p:nvSpPr>
          <p:cNvPr id="14" name="Shape 10"/>
          <p:cNvSpPr/>
          <p:nvPr/>
        </p:nvSpPr>
        <p:spPr>
          <a:xfrm>
            <a:off x="658368" y="3767328"/>
            <a:ext cx="658368" cy="493776"/>
          </a:xfrm>
          <a:prstGeom prst="rect">
            <a:avLst/>
          </a:prstGeom>
          <a:solidFill>
            <a:srgbClr val="A66A4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768096" y="3886200"/>
            <a:ext cx="4114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1050" dirty="0"/>
          </a:p>
        </p:txBody>
      </p:sp>
      <p:sp>
        <p:nvSpPr>
          <p:cNvPr id="16" name="Text 12"/>
          <p:cNvSpPr/>
          <p:nvPr/>
        </p:nvSpPr>
        <p:spPr>
          <a:xfrm>
            <a:off x="1481328" y="3794760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30" b="1" dirty="0">
                <a:solidFill>
                  <a:srgbClr val="A66A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the ground plan</a:t>
            </a:r>
            <a:endParaRPr lang="en-US" sz="1230" dirty="0"/>
          </a:p>
        </p:txBody>
      </p:sp>
      <p:sp>
        <p:nvSpPr>
          <p:cNvPr id="17" name="Text 13"/>
          <p:cNvSpPr/>
          <p:nvPr/>
        </p:nvSpPr>
        <p:spPr>
          <a:xfrm>
            <a:off x="3749040" y="379476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2F2B2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the schedule, permits, logistics and contingency structure.</a:t>
            </a:r>
            <a:endParaRPr lang="en-US" sz="940" dirty="0"/>
          </a:p>
        </p:txBody>
      </p:sp>
      <p:sp>
        <p:nvSpPr>
          <p:cNvPr id="18" name="Shape 14"/>
          <p:cNvSpPr/>
          <p:nvPr/>
        </p:nvSpPr>
        <p:spPr>
          <a:xfrm>
            <a:off x="658368" y="4379976"/>
            <a:ext cx="658368" cy="493776"/>
          </a:xfrm>
          <a:prstGeom prst="rect">
            <a:avLst/>
          </a:prstGeom>
          <a:solidFill>
            <a:srgbClr val="5D6B4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768096" y="4498848"/>
            <a:ext cx="4114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1050" dirty="0"/>
          </a:p>
        </p:txBody>
      </p:sp>
      <p:sp>
        <p:nvSpPr>
          <p:cNvPr id="20" name="Text 16"/>
          <p:cNvSpPr/>
          <p:nvPr/>
        </p:nvSpPr>
        <p:spPr>
          <a:xfrm>
            <a:off x="1481328" y="4407408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30" b="1" dirty="0">
                <a:solidFill>
                  <a:srgbClr val="A66A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Mobilize</a:t>
            </a:r>
            <a:endParaRPr lang="en-US" sz="1230" dirty="0"/>
          </a:p>
        </p:txBody>
      </p:sp>
      <p:sp>
        <p:nvSpPr>
          <p:cNvPr id="21" name="Text 17"/>
          <p:cNvSpPr/>
          <p:nvPr/>
        </p:nvSpPr>
        <p:spPr>
          <a:xfrm>
            <a:off x="3749040" y="4407408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2F2B2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Coordinate arrivals, customs, suppliers, vehicles and field base.</a:t>
            </a:r>
            <a:endParaRPr lang="en-US" sz="940" dirty="0"/>
          </a:p>
        </p:txBody>
      </p:sp>
      <p:sp>
        <p:nvSpPr>
          <p:cNvPr id="22" name="Shape 18"/>
          <p:cNvSpPr/>
          <p:nvPr/>
        </p:nvSpPr>
        <p:spPr>
          <a:xfrm>
            <a:off x="658368" y="4992624"/>
            <a:ext cx="658368" cy="493776"/>
          </a:xfrm>
          <a:prstGeom prst="rect">
            <a:avLst/>
          </a:prstGeom>
          <a:solidFill>
            <a:srgbClr val="A66A4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3" name="Text 19"/>
          <p:cNvSpPr/>
          <p:nvPr/>
        </p:nvSpPr>
        <p:spPr>
          <a:xfrm>
            <a:off x="768096" y="5111496"/>
            <a:ext cx="4114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1050" dirty="0"/>
          </a:p>
        </p:txBody>
      </p:sp>
      <p:sp>
        <p:nvSpPr>
          <p:cNvPr id="24" name="Text 20"/>
          <p:cNvSpPr/>
          <p:nvPr/>
        </p:nvSpPr>
        <p:spPr>
          <a:xfrm>
            <a:off x="1481328" y="5020056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30" b="1" dirty="0">
                <a:solidFill>
                  <a:srgbClr val="A66A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Support the shoot</a:t>
            </a:r>
            <a:endParaRPr lang="en-US" sz="1230" dirty="0"/>
          </a:p>
        </p:txBody>
      </p:sp>
      <p:sp>
        <p:nvSpPr>
          <p:cNvPr id="25" name="Text 21"/>
          <p:cNvSpPr/>
          <p:nvPr/>
        </p:nvSpPr>
        <p:spPr>
          <a:xfrm>
            <a:off x="3749040" y="5020056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2F2B2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Manage daily logistics, access, liaison and real-time issues.</a:t>
            </a:r>
            <a:endParaRPr lang="en-US" sz="940" dirty="0"/>
          </a:p>
        </p:txBody>
      </p:sp>
      <p:sp>
        <p:nvSpPr>
          <p:cNvPr id="26" name="Shape 22"/>
          <p:cNvSpPr/>
          <p:nvPr/>
        </p:nvSpPr>
        <p:spPr>
          <a:xfrm>
            <a:off x="658368" y="5605272"/>
            <a:ext cx="658368" cy="493776"/>
          </a:xfrm>
          <a:prstGeom prst="rect">
            <a:avLst/>
          </a:prstGeom>
          <a:solidFill>
            <a:srgbClr val="5D6B4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7" name="Text 23"/>
          <p:cNvSpPr/>
          <p:nvPr/>
        </p:nvSpPr>
        <p:spPr>
          <a:xfrm>
            <a:off x="768096" y="5724144"/>
            <a:ext cx="4114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1050" dirty="0"/>
          </a:p>
        </p:txBody>
      </p:sp>
      <p:sp>
        <p:nvSpPr>
          <p:cNvPr id="28" name="Text 24"/>
          <p:cNvSpPr/>
          <p:nvPr/>
        </p:nvSpPr>
        <p:spPr>
          <a:xfrm>
            <a:off x="1481328" y="5632704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30" b="1" dirty="0">
                <a:solidFill>
                  <a:srgbClr val="A66A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Close out</a:t>
            </a:r>
            <a:endParaRPr lang="en-US" sz="1230" dirty="0"/>
          </a:p>
        </p:txBody>
      </p:sp>
      <p:sp>
        <p:nvSpPr>
          <p:cNvPr id="29" name="Text 25"/>
          <p:cNvSpPr/>
          <p:nvPr/>
        </p:nvSpPr>
        <p:spPr>
          <a:xfrm>
            <a:off x="3749040" y="5632704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2F2B2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Reconcile suppliers, close locations and support re-export.</a:t>
            </a:r>
            <a:endParaRPr lang="en-US" sz="940" dirty="0"/>
          </a:p>
        </p:txBody>
      </p:sp>
      <p:sp>
        <p:nvSpPr>
          <p:cNvPr id="30" name="Shape 26"/>
          <p:cNvSpPr/>
          <p:nvPr/>
        </p:nvSpPr>
        <p:spPr>
          <a:xfrm>
            <a:off x="658368" y="6291072"/>
            <a:ext cx="731520" cy="64008"/>
          </a:xfrm>
          <a:prstGeom prst="rect">
            <a:avLst/>
          </a:prstGeom>
          <a:solidFill>
            <a:srgbClr val="C79549"/>
          </a:solidFill>
          <a:ln w="12700">
            <a:solidFill>
              <a:srgbClr val="C79549">
                <a:alpha val="0"/>
              </a:srgbClr>
            </a:solidFill>
            <a:prstDash val="solid"/>
          </a:ln>
        </p:spPr>
      </p:sp>
      <p:sp>
        <p:nvSpPr>
          <p:cNvPr id="31" name="Text 27"/>
          <p:cNvSpPr/>
          <p:nvPr/>
        </p:nvSpPr>
        <p:spPr>
          <a:xfrm>
            <a:off x="1536192" y="6172200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90000"/>
              </a:lnSpc>
              <a:buNone/>
            </a:pPr>
            <a:r>
              <a:rPr lang="en-US" sz="1320" dirty="0">
                <a:solidFill>
                  <a:srgbClr val="4A3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Anticipate. Prepare. Translate. Deliver.</a:t>
            </a:r>
            <a:endParaRPr lang="en-US" sz="1320" dirty="0"/>
          </a:p>
        </p:txBody>
      </p:sp>
      <p:sp>
        <p:nvSpPr>
          <p:cNvPr id="32" name="Text 28"/>
          <p:cNvSpPr/>
          <p:nvPr/>
        </p:nvSpPr>
        <p:spPr>
          <a:xfrm>
            <a:off x="8915400" y="6492240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4A3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www.PlanAfricaProductions.com</a:t>
            </a:r>
            <a:endParaRPr lang="en-US" sz="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a_build/slide_images/global_full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02920" y="658368"/>
            <a:ext cx="5074920" cy="5532120"/>
          </a:xfrm>
          <a:prstGeom prst="rect">
            <a:avLst/>
          </a:prstGeom>
          <a:solidFill>
            <a:srgbClr val="2F2B25">
              <a:alpha val="92000"/>
            </a:srgbClr>
          </a:solidFill>
          <a:ln w="12700">
            <a:solidFill>
              <a:srgbClr val="2F2B25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694944" y="841248"/>
            <a:ext cx="1408176" cy="666319"/>
          </a:xfrm>
          <a:prstGeom prst="roundRect">
            <a:avLst>
              <a:gd name="adj" fmla="val 5489"/>
            </a:avLst>
          </a:prstGeom>
          <a:solidFill>
            <a:srgbClr val="FCFAF5">
              <a:alpha val="96000"/>
            </a:srgbClr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pic>
        <p:nvPicPr>
          <p:cNvPr id="5" name="Image 1" descr="/mnt/data/pa_build/assets/plan_africa_logo_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896112"/>
            <a:ext cx="1152144" cy="55659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822960" y="1737360"/>
            <a:ext cx="4206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C7954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REGIONAL REACH</a:t>
            </a:r>
            <a:endParaRPr lang="en-US" sz="850" dirty="0"/>
          </a:p>
        </p:txBody>
      </p:sp>
      <p:sp>
        <p:nvSpPr>
          <p:cNvPr id="7" name="Text 3"/>
          <p:cNvSpPr/>
          <p:nvPr/>
        </p:nvSpPr>
        <p:spPr>
          <a:xfrm>
            <a:off x="822960" y="2084832"/>
            <a:ext cx="431596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2620" b="1" dirty="0">
                <a:solidFill>
                  <a:srgbClr val="FCFAF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Kenya roots. East Africa reach. UAE and Canada ties.</a:t>
            </a:r>
            <a:endParaRPr lang="en-US" sz="2620" dirty="0"/>
          </a:p>
        </p:txBody>
      </p:sp>
      <p:sp>
        <p:nvSpPr>
          <p:cNvPr id="8" name="Text 4"/>
          <p:cNvSpPr/>
          <p:nvPr/>
        </p:nvSpPr>
        <p:spPr>
          <a:xfrm>
            <a:off x="822960" y="3401568"/>
            <a:ext cx="43434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90000"/>
              </a:lnSpc>
              <a:buNone/>
            </a:pPr>
            <a:r>
              <a:rPr lang="en-US" sz="138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 Africa connects local production realities with international expectations, helping teams move from concept to field execution with confidence.</a:t>
            </a:r>
            <a:endParaRPr lang="en-US" sz="1380" dirty="0"/>
          </a:p>
        </p:txBody>
      </p:sp>
      <p:sp>
        <p:nvSpPr>
          <p:cNvPr id="9" name="Text 5"/>
          <p:cNvSpPr/>
          <p:nvPr/>
        </p:nvSpPr>
        <p:spPr>
          <a:xfrm>
            <a:off x="822960" y="4407408"/>
            <a:ext cx="434340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lnSpc>
                <a:spcPct val="88000"/>
              </a:lnSpc>
              <a:buNone/>
            </a:pPr>
            <a:r>
              <a:rPr lang="en-US" sz="132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Nairobi base with regional fluency</a:t>
            </a:r>
            <a:endParaRPr lang="en-US" sz="1320" dirty="0"/>
          </a:p>
          <a:p>
            <a:pPr indent="0" marL="0">
              <a:lnSpc>
                <a:spcPct val="88000"/>
              </a:lnSpc>
              <a:buNone/>
            </a:pPr>
            <a:r>
              <a:rPr lang="en-US" sz="132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East Africa project experience</a:t>
            </a:r>
            <a:endParaRPr lang="en-US" sz="1320" dirty="0"/>
          </a:p>
          <a:p>
            <a:pPr indent="0" marL="0">
              <a:lnSpc>
                <a:spcPct val="88000"/>
              </a:lnSpc>
              <a:buNone/>
            </a:pPr>
            <a:r>
              <a:rPr lang="en-US" sz="132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Strong relationship ties to the UAE and Canada</a:t>
            </a:r>
            <a:endParaRPr lang="en-US" sz="1320" dirty="0"/>
          </a:p>
          <a:p>
            <a:pPr indent="0" marL="0">
              <a:lnSpc>
                <a:spcPct val="88000"/>
              </a:lnSpc>
              <a:buNone/>
            </a:pPr>
            <a:r>
              <a:rPr lang="en-US" sz="132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Practical bridge between foreign teams and African environments</a:t>
            </a:r>
            <a:endParaRPr lang="en-US" sz="1320" dirty="0"/>
          </a:p>
        </p:txBody>
      </p:sp>
      <p:sp>
        <p:nvSpPr>
          <p:cNvPr id="10" name="Text 6"/>
          <p:cNvSpPr/>
          <p:nvPr/>
        </p:nvSpPr>
        <p:spPr>
          <a:xfrm>
            <a:off x="8915400" y="6492240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www.PlanAfricaProductions.com</a:t>
            </a:r>
            <a:endParaRPr lang="en-US" sz="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a_build/slide_images/hero_full_light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mnt/data/pa_build/assets/plan_africa_logo_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320040"/>
            <a:ext cx="1298448" cy="62727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1051560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C7954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PLAN AFRICA</a:t>
            </a:r>
            <a:endParaRPr lang="en-US" sz="850" dirty="0"/>
          </a:p>
        </p:txBody>
      </p:sp>
      <p:sp>
        <p:nvSpPr>
          <p:cNvPr id="5" name="Text 1"/>
          <p:cNvSpPr/>
          <p:nvPr/>
        </p:nvSpPr>
        <p:spPr>
          <a:xfrm>
            <a:off x="658368" y="1389888"/>
            <a:ext cx="5486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4A3B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local intelligence behind the production</a:t>
            </a:r>
            <a:endParaRPr lang="en-US" sz="3000" dirty="0"/>
          </a:p>
        </p:txBody>
      </p:sp>
      <p:sp>
        <p:nvSpPr>
          <p:cNvPr id="6" name="Shape 2"/>
          <p:cNvSpPr/>
          <p:nvPr/>
        </p:nvSpPr>
        <p:spPr>
          <a:xfrm>
            <a:off x="749808" y="2542032"/>
            <a:ext cx="73152" cy="530352"/>
          </a:xfrm>
          <a:prstGeom prst="rect">
            <a:avLst/>
          </a:prstGeom>
          <a:solidFill>
            <a:srgbClr val="A66A4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932688" y="2523744"/>
            <a:ext cx="2286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A66A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25+ years</a:t>
            </a:r>
            <a:endParaRPr lang="en-US" sz="1500" dirty="0"/>
          </a:p>
        </p:txBody>
      </p:sp>
      <p:sp>
        <p:nvSpPr>
          <p:cNvPr id="8" name="Text 4"/>
          <p:cNvSpPr/>
          <p:nvPr/>
        </p:nvSpPr>
        <p:spPr>
          <a:xfrm>
            <a:off x="932688" y="2798064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2F2B2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Across all aspects of the film industry</a:t>
            </a:r>
            <a:endParaRPr lang="en-US" sz="1080" dirty="0"/>
          </a:p>
        </p:txBody>
      </p:sp>
      <p:sp>
        <p:nvSpPr>
          <p:cNvPr id="9" name="Shape 5"/>
          <p:cNvSpPr/>
          <p:nvPr/>
        </p:nvSpPr>
        <p:spPr>
          <a:xfrm>
            <a:off x="749808" y="3383280"/>
            <a:ext cx="73152" cy="530352"/>
          </a:xfrm>
          <a:prstGeom prst="rect">
            <a:avLst/>
          </a:prstGeom>
          <a:solidFill>
            <a:srgbClr val="5D6B4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932688" y="3364992"/>
            <a:ext cx="2286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A66A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Local access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932688" y="3639312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2F2B2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Permissions, communities, locations and operating realities</a:t>
            </a:r>
            <a:endParaRPr lang="en-US" sz="1080" dirty="0"/>
          </a:p>
        </p:txBody>
      </p:sp>
      <p:sp>
        <p:nvSpPr>
          <p:cNvPr id="12" name="Shape 8"/>
          <p:cNvSpPr/>
          <p:nvPr/>
        </p:nvSpPr>
        <p:spPr>
          <a:xfrm>
            <a:off x="749808" y="4224528"/>
            <a:ext cx="73152" cy="530352"/>
          </a:xfrm>
          <a:prstGeom prst="rect">
            <a:avLst/>
          </a:prstGeom>
          <a:solidFill>
            <a:srgbClr val="A66A4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932688" y="4206240"/>
            <a:ext cx="2286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A66A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Anticipatory planning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932688" y="4480560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2F2B2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Understanding what teams need before they need it</a:t>
            </a:r>
            <a:endParaRPr lang="en-US" sz="1080" dirty="0"/>
          </a:p>
        </p:txBody>
      </p:sp>
      <p:sp>
        <p:nvSpPr>
          <p:cNvPr id="15" name="Shape 11"/>
          <p:cNvSpPr/>
          <p:nvPr/>
        </p:nvSpPr>
        <p:spPr>
          <a:xfrm>
            <a:off x="6327648" y="2962656"/>
            <a:ext cx="73152" cy="530352"/>
          </a:xfrm>
          <a:prstGeom prst="rect">
            <a:avLst/>
          </a:prstGeom>
          <a:solidFill>
            <a:srgbClr val="5D6B4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6510528" y="2944368"/>
            <a:ext cx="2286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A66A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Social impact</a:t>
            </a:r>
            <a:endParaRPr lang="en-US" sz="1500" dirty="0"/>
          </a:p>
        </p:txBody>
      </p:sp>
      <p:sp>
        <p:nvSpPr>
          <p:cNvPr id="17" name="Text 13"/>
          <p:cNvSpPr/>
          <p:nvPr/>
        </p:nvSpPr>
        <p:spPr>
          <a:xfrm>
            <a:off x="6510528" y="32186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2F2B2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Original films rooted in women, youth, hope and change</a:t>
            </a:r>
            <a:endParaRPr lang="en-US" sz="1080" dirty="0"/>
          </a:p>
        </p:txBody>
      </p:sp>
      <p:sp>
        <p:nvSpPr>
          <p:cNvPr id="18" name="Shape 14"/>
          <p:cNvSpPr/>
          <p:nvPr/>
        </p:nvSpPr>
        <p:spPr>
          <a:xfrm>
            <a:off x="6327648" y="3803904"/>
            <a:ext cx="73152" cy="530352"/>
          </a:xfrm>
          <a:prstGeom prst="rect">
            <a:avLst/>
          </a:prstGeom>
          <a:solidFill>
            <a:srgbClr val="A66A4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6510528" y="3785616"/>
            <a:ext cx="2286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A66A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Field capacity</a:t>
            </a:r>
            <a:endParaRPr lang="en-US" sz="1500" dirty="0"/>
          </a:p>
        </p:txBody>
      </p:sp>
      <p:sp>
        <p:nvSpPr>
          <p:cNvPr id="20" name="Text 16"/>
          <p:cNvSpPr/>
          <p:nvPr/>
        </p:nvSpPr>
        <p:spPr>
          <a:xfrm>
            <a:off x="6510528" y="4059936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2F2B2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Film and non-film logistics for African projects</a:t>
            </a:r>
            <a:endParaRPr lang="en-US" sz="1080" dirty="0"/>
          </a:p>
        </p:txBody>
      </p:sp>
      <p:sp>
        <p:nvSpPr>
          <p:cNvPr id="21" name="Shape 17"/>
          <p:cNvSpPr/>
          <p:nvPr/>
        </p:nvSpPr>
        <p:spPr>
          <a:xfrm>
            <a:off x="658368" y="5650992"/>
            <a:ext cx="10899648" cy="685800"/>
          </a:xfrm>
          <a:prstGeom prst="rect">
            <a:avLst/>
          </a:prstGeom>
          <a:solidFill>
            <a:srgbClr val="2F2B25">
              <a:alpha val="96000"/>
            </a:srgbClr>
          </a:solidFill>
          <a:ln w="12700">
            <a:solidFill>
              <a:srgbClr val="2F2B25">
                <a:alpha val="0"/>
              </a:srgbClr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960120" y="5879592"/>
            <a:ext cx="10287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90000"/>
              </a:lnSpc>
              <a:buNone/>
            </a:pPr>
            <a:r>
              <a:rPr lang="en-US" sz="1900" b="1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With Plan Africa there will be no need for Plan B.</a:t>
            </a:r>
            <a:endParaRPr lang="en-US" sz="1900" dirty="0"/>
          </a:p>
        </p:txBody>
      </p:sp>
      <p:sp>
        <p:nvSpPr>
          <p:cNvPr id="23" name="Text 19"/>
          <p:cNvSpPr/>
          <p:nvPr/>
        </p:nvSpPr>
        <p:spPr>
          <a:xfrm>
            <a:off x="8915400" y="6492240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4A3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www.PlanAfricaProductions.com</a:t>
            </a:r>
            <a:endParaRPr lang="en-US" sz="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CFA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a_build/slide_images/women_bottom_strip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4617720"/>
            <a:ext cx="12191695" cy="2240280"/>
          </a:xfrm>
          <a:prstGeom prst="rect">
            <a:avLst/>
          </a:prstGeom>
        </p:spPr>
      </p:pic>
      <p:pic>
        <p:nvPicPr>
          <p:cNvPr id="3" name="Image 1" descr="/mnt/data/pa_build/assets/plan_africa_logo_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32" y="749808"/>
            <a:ext cx="2926080" cy="14135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49808" y="2578608"/>
            <a:ext cx="3200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C7954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CONTACT</a:t>
            </a:r>
            <a:endParaRPr lang="en-US" sz="850" dirty="0"/>
          </a:p>
        </p:txBody>
      </p:sp>
      <p:sp>
        <p:nvSpPr>
          <p:cNvPr id="5" name="Text 1"/>
          <p:cNvSpPr/>
          <p:nvPr/>
        </p:nvSpPr>
        <p:spPr>
          <a:xfrm>
            <a:off x="749808" y="2926080"/>
            <a:ext cx="50292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4A3B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Plan Africa Productions</a:t>
            </a:r>
            <a:endParaRPr lang="en-US" sz="3000" dirty="0"/>
          </a:p>
        </p:txBody>
      </p:sp>
      <p:sp>
        <p:nvSpPr>
          <p:cNvPr id="6" name="Text 2"/>
          <p:cNvSpPr/>
          <p:nvPr/>
        </p:nvSpPr>
        <p:spPr>
          <a:xfrm>
            <a:off x="768096" y="3566160"/>
            <a:ext cx="4297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90000"/>
              </a:lnSpc>
              <a:buNone/>
            </a:pPr>
            <a:r>
              <a:rPr lang="en-US" sz="1650" b="1" dirty="0">
                <a:solidFill>
                  <a:srgbClr val="A66A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Africa Production Partner</a:t>
            </a:r>
            <a:endParaRPr lang="en-US" sz="1650" dirty="0"/>
          </a:p>
        </p:txBody>
      </p:sp>
      <p:sp>
        <p:nvSpPr>
          <p:cNvPr id="7" name="Text 3"/>
          <p:cNvSpPr/>
          <p:nvPr/>
        </p:nvSpPr>
        <p:spPr>
          <a:xfrm>
            <a:off x="6537960" y="987552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90000"/>
              </a:lnSpc>
              <a:buNone/>
            </a:pPr>
            <a:r>
              <a:rPr lang="en-US" sz="1100" b="1" dirty="0">
                <a:solidFill>
                  <a:srgbClr val="A66A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Website</a:t>
            </a:r>
            <a:endParaRPr lang="en-US" sz="1100" dirty="0"/>
          </a:p>
        </p:txBody>
      </p:sp>
      <p:sp>
        <p:nvSpPr>
          <p:cNvPr id="8" name="Text 4"/>
          <p:cNvSpPr/>
          <p:nvPr/>
        </p:nvSpPr>
        <p:spPr>
          <a:xfrm>
            <a:off x="6537960" y="1261872"/>
            <a:ext cx="3931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90000"/>
              </a:lnSpc>
              <a:buNone/>
            </a:pPr>
            <a:r>
              <a:rPr lang="en-US" sz="1550" dirty="0">
                <a:solidFill>
                  <a:srgbClr val="2F2B2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www.PlanAfricaProductions.com</a:t>
            </a:r>
            <a:endParaRPr lang="en-US" sz="1550" dirty="0"/>
          </a:p>
        </p:txBody>
      </p:sp>
      <p:sp>
        <p:nvSpPr>
          <p:cNvPr id="9" name="Text 5"/>
          <p:cNvSpPr/>
          <p:nvPr/>
        </p:nvSpPr>
        <p:spPr>
          <a:xfrm>
            <a:off x="6537960" y="1828800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90000"/>
              </a:lnSpc>
              <a:buNone/>
            </a:pPr>
            <a:r>
              <a:rPr lang="en-US" sz="1100" b="1" dirty="0">
                <a:solidFill>
                  <a:srgbClr val="A66A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Primary contact</a:t>
            </a:r>
            <a:endParaRPr lang="en-US" sz="1100" dirty="0"/>
          </a:p>
        </p:txBody>
      </p:sp>
      <p:sp>
        <p:nvSpPr>
          <p:cNvPr id="10" name="Text 6"/>
          <p:cNvSpPr/>
          <p:nvPr/>
        </p:nvSpPr>
        <p:spPr>
          <a:xfrm>
            <a:off x="6537960" y="2103120"/>
            <a:ext cx="4343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90000"/>
              </a:lnSpc>
              <a:buNone/>
            </a:pPr>
            <a:r>
              <a:rPr lang="en-US" sz="1550" dirty="0">
                <a:solidFill>
                  <a:srgbClr val="2F2B2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Shiko@PlanAfricaProductions.com</a:t>
            </a:r>
            <a:endParaRPr lang="en-US" sz="1550" dirty="0"/>
          </a:p>
        </p:txBody>
      </p:sp>
      <p:sp>
        <p:nvSpPr>
          <p:cNvPr id="11" name="Text 7"/>
          <p:cNvSpPr/>
          <p:nvPr/>
        </p:nvSpPr>
        <p:spPr>
          <a:xfrm>
            <a:off x="6537960" y="2670048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90000"/>
              </a:lnSpc>
              <a:buNone/>
            </a:pPr>
            <a:r>
              <a:rPr lang="en-US" sz="1100" b="1" dirty="0">
                <a:solidFill>
                  <a:srgbClr val="A66A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General email</a:t>
            </a:r>
            <a:endParaRPr lang="en-US" sz="1100" dirty="0"/>
          </a:p>
        </p:txBody>
      </p:sp>
      <p:sp>
        <p:nvSpPr>
          <p:cNvPr id="12" name="Text 8"/>
          <p:cNvSpPr/>
          <p:nvPr/>
        </p:nvSpPr>
        <p:spPr>
          <a:xfrm>
            <a:off x="6537960" y="2944368"/>
            <a:ext cx="4206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90000"/>
              </a:lnSpc>
              <a:buNone/>
            </a:pPr>
            <a:r>
              <a:rPr lang="en-US" sz="1550" dirty="0">
                <a:solidFill>
                  <a:srgbClr val="2F2B2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info@planafricaproductions.com</a:t>
            </a:r>
            <a:endParaRPr lang="en-US" sz="1550" dirty="0"/>
          </a:p>
        </p:txBody>
      </p:sp>
      <p:sp>
        <p:nvSpPr>
          <p:cNvPr id="13" name="Text 9"/>
          <p:cNvSpPr/>
          <p:nvPr/>
        </p:nvSpPr>
        <p:spPr>
          <a:xfrm>
            <a:off x="6537960" y="3511296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90000"/>
              </a:lnSpc>
              <a:buNone/>
            </a:pPr>
            <a:r>
              <a:rPr lang="en-US" sz="1100" b="1" dirty="0">
                <a:solidFill>
                  <a:srgbClr val="A66A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Address</a:t>
            </a:r>
            <a:endParaRPr lang="en-US" sz="1100" dirty="0"/>
          </a:p>
        </p:txBody>
      </p:sp>
      <p:sp>
        <p:nvSpPr>
          <p:cNvPr id="14" name="Text 10"/>
          <p:cNvSpPr/>
          <p:nvPr/>
        </p:nvSpPr>
        <p:spPr>
          <a:xfrm>
            <a:off x="6537960" y="3785616"/>
            <a:ext cx="4343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90000"/>
              </a:lnSpc>
              <a:buNone/>
            </a:pPr>
            <a:r>
              <a:rPr lang="en-US" sz="1320" dirty="0">
                <a:solidFill>
                  <a:srgbClr val="2F2B2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 Box 21448 Ngong Road, Nairobi, 00505</a:t>
            </a:r>
            <a:endParaRPr lang="en-US" sz="1320" dirty="0"/>
          </a:p>
        </p:txBody>
      </p:sp>
      <p:sp>
        <p:nvSpPr>
          <p:cNvPr id="15" name="Text 11"/>
          <p:cNvSpPr/>
          <p:nvPr/>
        </p:nvSpPr>
        <p:spPr>
          <a:xfrm>
            <a:off x="777240" y="5879592"/>
            <a:ext cx="6583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90000"/>
              </a:lnSpc>
              <a:buNone/>
            </a:pPr>
            <a:r>
              <a:rPr lang="en-US" sz="1650" b="1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With Plan Africa there will be no need for Plan B.</a:t>
            </a:r>
            <a:endParaRPr lang="en-US" sz="1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CFA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a_build/slide_images/location_right_tal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69280" y="0"/>
            <a:ext cx="652241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5532120" cy="6858000"/>
          </a:xfrm>
          <a:prstGeom prst="rect">
            <a:avLst/>
          </a:prstGeom>
          <a:solidFill>
            <a:srgbClr val="FCFAF5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pic>
        <p:nvPicPr>
          <p:cNvPr id="4" name="Image 1" descr="/mnt/data/pa_build/assets/plan_africa_logo_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488" y="347472"/>
            <a:ext cx="1371600" cy="66260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66928" y="1325880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C7954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BRAND PLATFORM</a:t>
            </a:r>
            <a:endParaRPr lang="en-US" sz="850" dirty="0"/>
          </a:p>
        </p:txBody>
      </p:sp>
      <p:sp>
        <p:nvSpPr>
          <p:cNvPr id="6" name="Text 2"/>
          <p:cNvSpPr/>
          <p:nvPr/>
        </p:nvSpPr>
        <p:spPr>
          <a:xfrm>
            <a:off x="566928" y="1691640"/>
            <a:ext cx="48006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4A3B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Local knowledge.</a:t>
            </a:r>
            <a:endParaRPr lang="en-US" sz="3100" dirty="0"/>
          </a:p>
          <a:p>
            <a:pPr indent="0" marL="0">
              <a:buNone/>
            </a:pPr>
            <a:r>
              <a:rPr lang="en-US" sz="3100" b="1" dirty="0">
                <a:solidFill>
                  <a:srgbClr val="4A3B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Global production standards.</a:t>
            </a:r>
            <a:endParaRPr lang="en-US" sz="3100" dirty="0"/>
          </a:p>
        </p:txBody>
      </p:sp>
      <p:sp>
        <p:nvSpPr>
          <p:cNvPr id="7" name="Text 3"/>
          <p:cNvSpPr/>
          <p:nvPr/>
        </p:nvSpPr>
        <p:spPr>
          <a:xfrm>
            <a:off x="594360" y="3474720"/>
            <a:ext cx="4572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90000"/>
              </a:lnSpc>
              <a:buNone/>
            </a:pPr>
            <a:r>
              <a:rPr lang="en-US" sz="1620" dirty="0">
                <a:solidFill>
                  <a:srgbClr val="2F2B2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 Africa translates complex African production environments into clear, workable plans - so clients can focus on the story, the shot and the vision.</a:t>
            </a:r>
            <a:endParaRPr lang="en-US" sz="1620" dirty="0"/>
          </a:p>
        </p:txBody>
      </p:sp>
      <p:sp>
        <p:nvSpPr>
          <p:cNvPr id="8" name="Shape 4"/>
          <p:cNvSpPr/>
          <p:nvPr/>
        </p:nvSpPr>
        <p:spPr>
          <a:xfrm>
            <a:off x="594360" y="4681728"/>
            <a:ext cx="749808" cy="64008"/>
          </a:xfrm>
          <a:prstGeom prst="rect">
            <a:avLst/>
          </a:prstGeom>
          <a:solidFill>
            <a:srgbClr val="A66A4D"/>
          </a:solidFill>
          <a:ln w="12700">
            <a:solidFill>
              <a:srgbClr val="A66A4D">
                <a:alpha val="0"/>
              </a:srgbClr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594360" y="4956048"/>
            <a:ext cx="4617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90000"/>
              </a:lnSpc>
              <a:buNone/>
            </a:pPr>
            <a:r>
              <a:rPr lang="en-US" sz="1420" dirty="0">
                <a:solidFill>
                  <a:srgbClr val="4A3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Primary positioning: Your Africa Production Partner</a:t>
            </a:r>
            <a:endParaRPr lang="en-US" sz="1420" dirty="0"/>
          </a:p>
          <a:p>
            <a:pPr indent="0" marL="0">
              <a:lnSpc>
                <a:spcPct val="90000"/>
              </a:lnSpc>
              <a:buNone/>
            </a:pPr>
            <a:r>
              <a:rPr lang="en-US" sz="1420" dirty="0">
                <a:solidFill>
                  <a:srgbClr val="4A3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Emotional anchor: Rooted Stories. Global Screens.</a:t>
            </a:r>
            <a:endParaRPr lang="en-US" sz="1420" dirty="0"/>
          </a:p>
          <a:p>
            <a:pPr indent="0" marL="0">
              <a:lnSpc>
                <a:spcPct val="90000"/>
              </a:lnSpc>
              <a:buNone/>
            </a:pPr>
            <a:r>
              <a:rPr lang="en-US" sz="1420" dirty="0">
                <a:solidFill>
                  <a:srgbClr val="4A3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Operational promise: No Plan B needed.</a:t>
            </a:r>
            <a:endParaRPr lang="en-US" sz="1420" dirty="0"/>
          </a:p>
        </p:txBody>
      </p:sp>
      <p:sp>
        <p:nvSpPr>
          <p:cNvPr id="10" name="Text 6"/>
          <p:cNvSpPr/>
          <p:nvPr/>
        </p:nvSpPr>
        <p:spPr>
          <a:xfrm>
            <a:off x="8915400" y="6492240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4A3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www.PlanAfricaProductions.com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a_build/slide_images/global_full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355080" y="658368"/>
            <a:ext cx="5074920" cy="5596128"/>
          </a:xfrm>
          <a:prstGeom prst="rect">
            <a:avLst/>
          </a:prstGeom>
          <a:solidFill>
            <a:srgbClr val="FCFAF5">
              <a:alpha val="98000"/>
            </a:srgbClr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374904" y="219456"/>
            <a:ext cx="1490472" cy="706076"/>
          </a:xfrm>
          <a:prstGeom prst="roundRect">
            <a:avLst>
              <a:gd name="adj" fmla="val 5180"/>
            </a:avLst>
          </a:prstGeom>
          <a:solidFill>
            <a:srgbClr val="FCFAF5">
              <a:alpha val="96000"/>
            </a:srgbClr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pic>
        <p:nvPicPr>
          <p:cNvPr id="5" name="Image 1" descr="/mnt/data/pa_build/assets/plan_africa_logo_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74320"/>
            <a:ext cx="1234440" cy="59634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720840" y="987552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C7954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WHO WE ARE</a:t>
            </a:r>
            <a:endParaRPr lang="en-US" sz="850" dirty="0"/>
          </a:p>
        </p:txBody>
      </p:sp>
      <p:sp>
        <p:nvSpPr>
          <p:cNvPr id="7" name="Text 3"/>
          <p:cNvSpPr/>
          <p:nvPr/>
        </p:nvSpPr>
        <p:spPr>
          <a:xfrm>
            <a:off x="6720840" y="1325880"/>
            <a:ext cx="43434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4A3B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Kenyan base with regional reach and international fluency</a:t>
            </a:r>
            <a:endParaRPr lang="en-US" sz="2600" dirty="0"/>
          </a:p>
        </p:txBody>
      </p:sp>
      <p:sp>
        <p:nvSpPr>
          <p:cNvPr id="8" name="Text 4"/>
          <p:cNvSpPr/>
          <p:nvPr/>
        </p:nvSpPr>
        <p:spPr>
          <a:xfrm>
            <a:off x="6720840" y="2761488"/>
            <a:ext cx="4297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90000"/>
              </a:lnSpc>
              <a:buNone/>
            </a:pPr>
            <a:r>
              <a:rPr lang="en-US" sz="1520" dirty="0">
                <a:solidFill>
                  <a:srgbClr val="2F2B2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Based in Nairobi, Plan Africa bridges international expectations with African operating realities across East Africa, supported by strong ties to the UAE and Canada.</a:t>
            </a:r>
            <a:endParaRPr lang="en-US" sz="1520" dirty="0"/>
          </a:p>
        </p:txBody>
      </p:sp>
      <p:sp>
        <p:nvSpPr>
          <p:cNvPr id="9" name="Text 5"/>
          <p:cNvSpPr/>
          <p:nvPr/>
        </p:nvSpPr>
        <p:spPr>
          <a:xfrm>
            <a:off x="6720840" y="3822192"/>
            <a:ext cx="4343400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lnSpc>
                <a:spcPct val="88000"/>
              </a:lnSpc>
              <a:buNone/>
            </a:pPr>
            <a:r>
              <a:rPr lang="en-US" sz="1420" dirty="0">
                <a:solidFill>
                  <a:srgbClr val="2F2B2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25+ years across the film industry</a:t>
            </a:r>
            <a:endParaRPr lang="en-US" sz="1420" dirty="0"/>
          </a:p>
          <a:p>
            <a:pPr indent="0" marL="0">
              <a:lnSpc>
                <a:spcPct val="88000"/>
              </a:lnSpc>
              <a:buNone/>
            </a:pPr>
            <a:r>
              <a:rPr lang="en-US" sz="1420" dirty="0">
                <a:solidFill>
                  <a:srgbClr val="2F2B2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Original productions with social impact purpose</a:t>
            </a:r>
            <a:endParaRPr lang="en-US" sz="1420" dirty="0"/>
          </a:p>
          <a:p>
            <a:pPr indent="0" marL="0">
              <a:lnSpc>
                <a:spcPct val="88000"/>
              </a:lnSpc>
              <a:buNone/>
            </a:pPr>
            <a:r>
              <a:rPr lang="en-US" sz="1420" dirty="0">
                <a:solidFill>
                  <a:srgbClr val="2F2B2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Full ground support for foreign shoots</a:t>
            </a:r>
            <a:endParaRPr lang="en-US" sz="1420" dirty="0"/>
          </a:p>
          <a:p>
            <a:pPr indent="0" marL="0">
              <a:lnSpc>
                <a:spcPct val="88000"/>
              </a:lnSpc>
              <a:buNone/>
            </a:pPr>
            <a:r>
              <a:rPr lang="en-US" sz="1420" dirty="0">
                <a:solidFill>
                  <a:srgbClr val="2F2B2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Field logistics for film and non-film projects</a:t>
            </a:r>
            <a:endParaRPr lang="en-US" sz="1420" dirty="0"/>
          </a:p>
        </p:txBody>
      </p:sp>
      <p:sp>
        <p:nvSpPr>
          <p:cNvPr id="10" name="Shape 6"/>
          <p:cNvSpPr/>
          <p:nvPr/>
        </p:nvSpPr>
        <p:spPr>
          <a:xfrm>
            <a:off x="6720840" y="5532120"/>
            <a:ext cx="822960" cy="64008"/>
          </a:xfrm>
          <a:prstGeom prst="rect">
            <a:avLst/>
          </a:prstGeom>
          <a:solidFill>
            <a:srgbClr val="A66A4D"/>
          </a:solidFill>
          <a:ln w="12700">
            <a:solidFill>
              <a:srgbClr val="A66A4D">
                <a:alpha val="0"/>
              </a:srgbClr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6720840" y="5715000"/>
            <a:ext cx="4343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90000"/>
              </a:lnSpc>
              <a:buNone/>
            </a:pPr>
            <a:r>
              <a:rPr lang="en-US" sz="1250" dirty="0">
                <a:solidFill>
                  <a:srgbClr val="4A3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trusted local interface between international ambition and African operating reality.</a:t>
            </a:r>
            <a:endParaRPr lang="en-US" sz="1250" dirty="0"/>
          </a:p>
        </p:txBody>
      </p:sp>
      <p:sp>
        <p:nvSpPr>
          <p:cNvPr id="12" name="Text 8"/>
          <p:cNvSpPr/>
          <p:nvPr/>
        </p:nvSpPr>
        <p:spPr>
          <a:xfrm>
            <a:off x="8915400" y="6492240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www.PlanAfricaProductions.com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a_build/slide_images/women_full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02920" y="621792"/>
            <a:ext cx="5212080" cy="5532120"/>
          </a:xfrm>
          <a:prstGeom prst="rect">
            <a:avLst/>
          </a:prstGeom>
          <a:solidFill>
            <a:srgbClr val="2F2B25">
              <a:alpha val="92000"/>
            </a:srgbClr>
          </a:solidFill>
          <a:ln w="12700">
            <a:solidFill>
              <a:srgbClr val="2F2B25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694944" y="795528"/>
            <a:ext cx="1408176" cy="666319"/>
          </a:xfrm>
          <a:prstGeom prst="roundRect">
            <a:avLst>
              <a:gd name="adj" fmla="val 5489"/>
            </a:avLst>
          </a:prstGeom>
          <a:solidFill>
            <a:srgbClr val="FCFAF5">
              <a:alpha val="96000"/>
            </a:srgbClr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pic>
        <p:nvPicPr>
          <p:cNvPr id="5" name="Image 1" descr="/mnt/data/pa_build/assets/plan_africa_logo_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850392"/>
            <a:ext cx="1152144" cy="55659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822960" y="1655064"/>
            <a:ext cx="4553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C7954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ORIGINAL PRODUCTIONS</a:t>
            </a:r>
            <a:endParaRPr lang="en-US" sz="850" dirty="0"/>
          </a:p>
        </p:txBody>
      </p:sp>
      <p:sp>
        <p:nvSpPr>
          <p:cNvPr id="7" name="Text 3"/>
          <p:cNvSpPr/>
          <p:nvPr/>
        </p:nvSpPr>
        <p:spPr>
          <a:xfrm>
            <a:off x="822960" y="1984248"/>
            <a:ext cx="4553712" cy="11155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2650" b="1" dirty="0">
                <a:solidFill>
                  <a:srgbClr val="FCFAF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Films with purpose, dignity and social impact</a:t>
            </a:r>
            <a:endParaRPr lang="en-US" sz="2650" dirty="0"/>
          </a:p>
        </p:txBody>
      </p:sp>
      <p:sp>
        <p:nvSpPr>
          <p:cNvPr id="8" name="Text 4"/>
          <p:cNvSpPr/>
          <p:nvPr/>
        </p:nvSpPr>
        <p:spPr>
          <a:xfrm>
            <a:off x="822960" y="3282696"/>
            <a:ext cx="455371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90000"/>
              </a:lnSpc>
              <a:buNone/>
            </a:pPr>
            <a:r>
              <a:rPr lang="en-US" sz="142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 Africa creates stories that show strength, change and possibility from the ground up.</a:t>
            </a:r>
            <a:endParaRPr lang="en-US" sz="1420" dirty="0"/>
          </a:p>
        </p:txBody>
      </p:sp>
      <p:sp>
        <p:nvSpPr>
          <p:cNvPr id="9" name="Text 5"/>
          <p:cNvSpPr/>
          <p:nvPr/>
        </p:nvSpPr>
        <p:spPr>
          <a:xfrm>
            <a:off x="822960" y="4325112"/>
            <a:ext cx="455371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lnSpc>
                <a:spcPct val="88000"/>
              </a:lnSpc>
              <a:buNone/>
            </a:pPr>
            <a:r>
              <a:rPr lang="en-US" sz="135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Women's rights and empowerment</a:t>
            </a:r>
            <a:endParaRPr lang="en-US" sz="1350" dirty="0"/>
          </a:p>
          <a:p>
            <a:pPr indent="0" marL="0">
              <a:lnSpc>
                <a:spcPct val="88000"/>
              </a:lnSpc>
              <a:buNone/>
            </a:pPr>
            <a:r>
              <a:rPr lang="en-US" sz="135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Success stories and practical change</a:t>
            </a:r>
            <a:endParaRPr lang="en-US" sz="1350" dirty="0"/>
          </a:p>
          <a:p>
            <a:pPr indent="0" marL="0">
              <a:lnSpc>
                <a:spcPct val="88000"/>
              </a:lnSpc>
              <a:buNone/>
            </a:pPr>
            <a:r>
              <a:rPr lang="en-US" sz="135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Youth, hope and the next generation</a:t>
            </a:r>
            <a:endParaRPr lang="en-US" sz="1350" dirty="0"/>
          </a:p>
          <a:p>
            <a:pPr indent="0" marL="0">
              <a:lnSpc>
                <a:spcPct val="88000"/>
              </a:lnSpc>
              <a:buNone/>
            </a:pPr>
            <a:r>
              <a:rPr lang="en-US" sz="135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Human-centered stories for global audiences</a:t>
            </a:r>
            <a:endParaRPr lang="en-US" sz="1350" dirty="0"/>
          </a:p>
        </p:txBody>
      </p:sp>
      <p:sp>
        <p:nvSpPr>
          <p:cNvPr id="10" name="Text 6"/>
          <p:cNvSpPr/>
          <p:nvPr/>
        </p:nvSpPr>
        <p:spPr>
          <a:xfrm>
            <a:off x="8915400" y="6492240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www.PlanAfricaProductions.com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a_build/slide_images/logistics_full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02920" y="566928"/>
            <a:ext cx="5321808" cy="5650992"/>
          </a:xfrm>
          <a:prstGeom prst="rect">
            <a:avLst/>
          </a:prstGeom>
          <a:solidFill>
            <a:srgbClr val="2F2B25">
              <a:alpha val="92000"/>
            </a:srgbClr>
          </a:solidFill>
          <a:ln w="12700">
            <a:solidFill>
              <a:srgbClr val="2F2B25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694944" y="740664"/>
            <a:ext cx="1408176" cy="666319"/>
          </a:xfrm>
          <a:prstGeom prst="roundRect">
            <a:avLst>
              <a:gd name="adj" fmla="val 5489"/>
            </a:avLst>
          </a:prstGeom>
          <a:solidFill>
            <a:srgbClr val="FCFAF5">
              <a:alpha val="96000"/>
            </a:srgbClr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pic>
        <p:nvPicPr>
          <p:cNvPr id="5" name="Image 1" descr="/mnt/data/pa_build/assets/plan_africa_logo_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795528"/>
            <a:ext cx="1152144" cy="55659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822960" y="1600200"/>
            <a:ext cx="4663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C7954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PRODUCTION SUPPORT</a:t>
            </a:r>
            <a:endParaRPr lang="en-US" sz="850" dirty="0"/>
          </a:p>
        </p:txBody>
      </p:sp>
      <p:sp>
        <p:nvSpPr>
          <p:cNvPr id="7" name="Text 3"/>
          <p:cNvSpPr/>
          <p:nvPr/>
        </p:nvSpPr>
        <p:spPr>
          <a:xfrm>
            <a:off x="822960" y="1929384"/>
            <a:ext cx="4663440" cy="11155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2750" b="1" dirty="0">
                <a:solidFill>
                  <a:srgbClr val="FCFAF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You focus on the shot. We handle the ground.</a:t>
            </a:r>
            <a:endParaRPr lang="en-US" sz="2750" dirty="0"/>
          </a:p>
        </p:txBody>
      </p:sp>
      <p:sp>
        <p:nvSpPr>
          <p:cNvPr id="8" name="Text 4"/>
          <p:cNvSpPr/>
          <p:nvPr/>
        </p:nvSpPr>
        <p:spPr>
          <a:xfrm>
            <a:off x="822960" y="3227832"/>
            <a:ext cx="46634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90000"/>
              </a:lnSpc>
              <a:buNone/>
            </a:pPr>
            <a:r>
              <a:rPr lang="en-US" sz="142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 foreign films, documentaries, television, commercials and institutional productions, Plan Africa manages the local realities that determine whether a shoot moves smoothly.</a:t>
            </a:r>
            <a:endParaRPr lang="en-US" sz="1420" dirty="0"/>
          </a:p>
        </p:txBody>
      </p:sp>
      <p:sp>
        <p:nvSpPr>
          <p:cNvPr id="9" name="Text 5"/>
          <p:cNvSpPr/>
          <p:nvPr/>
        </p:nvSpPr>
        <p:spPr>
          <a:xfrm>
            <a:off x="822960" y="4407408"/>
            <a:ext cx="4663440" cy="1490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lnSpc>
                <a:spcPct val="88000"/>
              </a:lnSpc>
              <a:buNone/>
            </a:pPr>
            <a:r>
              <a:rPr lang="en-US" sz="136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Scouting, site selection and access</a:t>
            </a:r>
            <a:endParaRPr lang="en-US" sz="1360" dirty="0"/>
          </a:p>
          <a:p>
            <a:pPr indent="0" marL="0">
              <a:lnSpc>
                <a:spcPct val="88000"/>
              </a:lnSpc>
              <a:buNone/>
            </a:pPr>
            <a:r>
              <a:rPr lang="en-US" sz="136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Permits, permissions and local liaison</a:t>
            </a:r>
            <a:endParaRPr lang="en-US" sz="1360" dirty="0"/>
          </a:p>
          <a:p>
            <a:pPr indent="0" marL="0">
              <a:lnSpc>
                <a:spcPct val="88000"/>
              </a:lnSpc>
              <a:buNone/>
            </a:pPr>
            <a:r>
              <a:rPr lang="en-US" sz="136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Crew, equipment, transport and welfare</a:t>
            </a:r>
            <a:endParaRPr lang="en-US" sz="1360" dirty="0"/>
          </a:p>
          <a:p>
            <a:pPr indent="0" marL="0">
              <a:lnSpc>
                <a:spcPct val="88000"/>
              </a:lnSpc>
              <a:buNone/>
            </a:pPr>
            <a:r>
              <a:rPr lang="en-US" sz="136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Daily troubleshooting from arrival to wrap</a:t>
            </a:r>
            <a:endParaRPr lang="en-US" sz="1360" dirty="0"/>
          </a:p>
        </p:txBody>
      </p:sp>
      <p:sp>
        <p:nvSpPr>
          <p:cNvPr id="10" name="Text 6"/>
          <p:cNvSpPr/>
          <p:nvPr/>
        </p:nvSpPr>
        <p:spPr>
          <a:xfrm>
            <a:off x="8915400" y="6492240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www.PlanAfricaProductions.com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CFA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a_build/slide_images/hero_top_banner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20574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29184" y="265176"/>
            <a:ext cx="1490472" cy="706076"/>
          </a:xfrm>
          <a:prstGeom prst="roundRect">
            <a:avLst>
              <a:gd name="adj" fmla="val 5180"/>
            </a:avLst>
          </a:prstGeom>
          <a:solidFill>
            <a:srgbClr val="FCFAF5">
              <a:alpha val="96000"/>
            </a:srgbClr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pic>
        <p:nvPicPr>
          <p:cNvPr id="4" name="Image 1" descr="/mnt/data/pa_build/assets/plan_africa_logo_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20040"/>
            <a:ext cx="1234440" cy="59634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58368" y="2487168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C7954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FULL SERVICE SUITE</a:t>
            </a:r>
            <a:endParaRPr lang="en-US" sz="850" dirty="0"/>
          </a:p>
        </p:txBody>
      </p:sp>
      <p:sp>
        <p:nvSpPr>
          <p:cNvPr id="6" name="Text 2"/>
          <p:cNvSpPr/>
          <p:nvPr/>
        </p:nvSpPr>
        <p:spPr>
          <a:xfrm>
            <a:off x="658368" y="2816352"/>
            <a:ext cx="5349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4A3B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Film shoot planning and support services</a:t>
            </a:r>
            <a:endParaRPr lang="en-US" sz="2800" dirty="0"/>
          </a:p>
        </p:txBody>
      </p:sp>
      <p:sp>
        <p:nvSpPr>
          <p:cNvPr id="7" name="Text 3"/>
          <p:cNvSpPr/>
          <p:nvPr/>
        </p:nvSpPr>
        <p:spPr>
          <a:xfrm>
            <a:off x="685800" y="3602736"/>
            <a:ext cx="4937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90000"/>
              </a:lnSpc>
              <a:buNone/>
            </a:pPr>
            <a:r>
              <a:rPr lang="en-US" sz="1500" dirty="0">
                <a:solidFill>
                  <a:srgbClr val="2F2B2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complete ground-services platform for productions in Africa.</a:t>
            </a:r>
            <a:endParaRPr lang="en-US" sz="1500" dirty="0"/>
          </a:p>
        </p:txBody>
      </p:sp>
      <p:sp>
        <p:nvSpPr>
          <p:cNvPr id="8" name="Shape 4"/>
          <p:cNvSpPr/>
          <p:nvPr/>
        </p:nvSpPr>
        <p:spPr>
          <a:xfrm>
            <a:off x="685800" y="4133088"/>
            <a:ext cx="822960" cy="64008"/>
          </a:xfrm>
          <a:prstGeom prst="rect">
            <a:avLst/>
          </a:prstGeom>
          <a:solidFill>
            <a:srgbClr val="A66A4D"/>
          </a:solidFill>
          <a:ln w="12700">
            <a:solidFill>
              <a:srgbClr val="A66A4D">
                <a:alpha val="0"/>
              </a:srgbClr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685800" y="4407408"/>
            <a:ext cx="516636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lnSpc>
                <a:spcPct val="88000"/>
              </a:lnSpc>
              <a:buNone/>
            </a:pPr>
            <a:r>
              <a:rPr lang="en-US" sz="1380" dirty="0">
                <a:solidFill>
                  <a:srgbClr val="2F2B2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Built for productions that need speed, confidence and local clarity.</a:t>
            </a:r>
            <a:endParaRPr lang="en-US" sz="1380" dirty="0"/>
          </a:p>
          <a:p>
            <a:pPr indent="0" marL="0">
              <a:lnSpc>
                <a:spcPct val="88000"/>
              </a:lnSpc>
              <a:buNone/>
            </a:pPr>
            <a:r>
              <a:rPr lang="en-US" sz="1380" dirty="0">
                <a:solidFill>
                  <a:srgbClr val="2F2B2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Designed to protect shooting time and reduce operational uncertainty.</a:t>
            </a:r>
            <a:endParaRPr lang="en-US" sz="1380" dirty="0"/>
          </a:p>
          <a:p>
            <a:pPr indent="0" marL="0">
              <a:lnSpc>
                <a:spcPct val="88000"/>
              </a:lnSpc>
              <a:buNone/>
            </a:pPr>
            <a:r>
              <a:rPr lang="en-US" sz="1380" dirty="0">
                <a:solidFill>
                  <a:srgbClr val="2F2B2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Supported by deep local industry knowledge and practical field experience.</a:t>
            </a:r>
            <a:endParaRPr lang="en-US" sz="1380" dirty="0"/>
          </a:p>
        </p:txBody>
      </p:sp>
      <p:sp>
        <p:nvSpPr>
          <p:cNvPr id="10" name="Shape 6"/>
          <p:cNvSpPr/>
          <p:nvPr/>
        </p:nvSpPr>
        <p:spPr>
          <a:xfrm>
            <a:off x="6446520" y="2395728"/>
            <a:ext cx="5074920" cy="3794760"/>
          </a:xfrm>
          <a:prstGeom prst="rect">
            <a:avLst/>
          </a:prstGeom>
          <a:solidFill>
            <a:srgbClr val="FCFAF5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6784848" y="2670048"/>
            <a:ext cx="3840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A66A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support chain</a:t>
            </a:r>
            <a:endParaRPr lang="en-US" sz="1650" dirty="0"/>
          </a:p>
        </p:txBody>
      </p:sp>
      <p:sp>
        <p:nvSpPr>
          <p:cNvPr id="12" name="Shape 8"/>
          <p:cNvSpPr/>
          <p:nvPr/>
        </p:nvSpPr>
        <p:spPr>
          <a:xfrm>
            <a:off x="6784848" y="2999232"/>
            <a:ext cx="685800" cy="45720"/>
          </a:xfrm>
          <a:prstGeom prst="rect">
            <a:avLst/>
          </a:prstGeom>
          <a:solidFill>
            <a:srgbClr val="C79549"/>
          </a:solidFill>
          <a:ln w="12700">
            <a:solidFill>
              <a:srgbClr val="C79549">
                <a:alpha val="0"/>
              </a:srgbClr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6784848" y="3246120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A66A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50" dirty="0"/>
          </a:p>
        </p:txBody>
      </p:sp>
      <p:sp>
        <p:nvSpPr>
          <p:cNvPr id="14" name="Text 10"/>
          <p:cNvSpPr/>
          <p:nvPr/>
        </p:nvSpPr>
        <p:spPr>
          <a:xfrm>
            <a:off x="7242048" y="3227832"/>
            <a:ext cx="1234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A66A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Planning</a:t>
            </a:r>
            <a:endParaRPr lang="en-US" sz="1150" dirty="0"/>
          </a:p>
        </p:txBody>
      </p:sp>
      <p:sp>
        <p:nvSpPr>
          <p:cNvPr id="15" name="Text 11"/>
          <p:cNvSpPr/>
          <p:nvPr/>
        </p:nvSpPr>
        <p:spPr>
          <a:xfrm>
            <a:off x="8549640" y="3227832"/>
            <a:ext cx="2606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2F2B2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Feasibility, budgets, schedules and supplier plans</a:t>
            </a:r>
            <a:endParaRPr lang="en-US" sz="880" dirty="0"/>
          </a:p>
        </p:txBody>
      </p:sp>
      <p:sp>
        <p:nvSpPr>
          <p:cNvPr id="16" name="Text 12"/>
          <p:cNvSpPr/>
          <p:nvPr/>
        </p:nvSpPr>
        <p:spPr>
          <a:xfrm>
            <a:off x="6784848" y="3685032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5D6B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50" dirty="0"/>
          </a:p>
        </p:txBody>
      </p:sp>
      <p:sp>
        <p:nvSpPr>
          <p:cNvPr id="17" name="Text 13"/>
          <p:cNvSpPr/>
          <p:nvPr/>
        </p:nvSpPr>
        <p:spPr>
          <a:xfrm>
            <a:off x="7242048" y="3666744"/>
            <a:ext cx="1234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A66A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Locations</a:t>
            </a:r>
            <a:endParaRPr lang="en-US" sz="1150" dirty="0"/>
          </a:p>
        </p:txBody>
      </p:sp>
      <p:sp>
        <p:nvSpPr>
          <p:cNvPr id="18" name="Text 14"/>
          <p:cNvSpPr/>
          <p:nvPr/>
        </p:nvSpPr>
        <p:spPr>
          <a:xfrm>
            <a:off x="8549640" y="3666744"/>
            <a:ext cx="2606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2F2B2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Scouting, site selection, access and alternatives</a:t>
            </a:r>
            <a:endParaRPr lang="en-US" sz="880" dirty="0"/>
          </a:p>
        </p:txBody>
      </p:sp>
      <p:sp>
        <p:nvSpPr>
          <p:cNvPr id="19" name="Text 15"/>
          <p:cNvSpPr/>
          <p:nvPr/>
        </p:nvSpPr>
        <p:spPr>
          <a:xfrm>
            <a:off x="6784848" y="4123944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A66A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50" dirty="0"/>
          </a:p>
        </p:txBody>
      </p:sp>
      <p:sp>
        <p:nvSpPr>
          <p:cNvPr id="20" name="Text 16"/>
          <p:cNvSpPr/>
          <p:nvPr/>
        </p:nvSpPr>
        <p:spPr>
          <a:xfrm>
            <a:off x="7242048" y="4105656"/>
            <a:ext cx="1234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A66A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Permissions</a:t>
            </a:r>
            <a:endParaRPr lang="en-US" sz="1150" dirty="0"/>
          </a:p>
        </p:txBody>
      </p:sp>
      <p:sp>
        <p:nvSpPr>
          <p:cNvPr id="21" name="Text 17"/>
          <p:cNvSpPr/>
          <p:nvPr/>
        </p:nvSpPr>
        <p:spPr>
          <a:xfrm>
            <a:off x="8549640" y="4105656"/>
            <a:ext cx="2606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2F2B2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Permits, authorities, communities and landowners</a:t>
            </a:r>
            <a:endParaRPr lang="en-US" sz="880" dirty="0"/>
          </a:p>
        </p:txBody>
      </p:sp>
      <p:sp>
        <p:nvSpPr>
          <p:cNvPr id="22" name="Text 18"/>
          <p:cNvSpPr/>
          <p:nvPr/>
        </p:nvSpPr>
        <p:spPr>
          <a:xfrm>
            <a:off x="6784848" y="4562856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5D6B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50" dirty="0"/>
          </a:p>
        </p:txBody>
      </p:sp>
      <p:sp>
        <p:nvSpPr>
          <p:cNvPr id="23" name="Text 19"/>
          <p:cNvSpPr/>
          <p:nvPr/>
        </p:nvSpPr>
        <p:spPr>
          <a:xfrm>
            <a:off x="7242048" y="4544568"/>
            <a:ext cx="1234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A66A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Crew</a:t>
            </a:r>
            <a:endParaRPr lang="en-US" sz="1150" dirty="0"/>
          </a:p>
        </p:txBody>
      </p:sp>
      <p:sp>
        <p:nvSpPr>
          <p:cNvPr id="24" name="Text 20"/>
          <p:cNvSpPr/>
          <p:nvPr/>
        </p:nvSpPr>
        <p:spPr>
          <a:xfrm>
            <a:off x="8549640" y="4544568"/>
            <a:ext cx="2606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2F2B2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Fixers, field producers, managers and local specialists</a:t>
            </a:r>
            <a:endParaRPr lang="en-US" sz="880" dirty="0"/>
          </a:p>
        </p:txBody>
      </p:sp>
      <p:sp>
        <p:nvSpPr>
          <p:cNvPr id="25" name="Text 21"/>
          <p:cNvSpPr/>
          <p:nvPr/>
        </p:nvSpPr>
        <p:spPr>
          <a:xfrm>
            <a:off x="6784848" y="500176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A66A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50" dirty="0"/>
          </a:p>
        </p:txBody>
      </p:sp>
      <p:sp>
        <p:nvSpPr>
          <p:cNvPr id="26" name="Text 22"/>
          <p:cNvSpPr/>
          <p:nvPr/>
        </p:nvSpPr>
        <p:spPr>
          <a:xfrm>
            <a:off x="7242048" y="4983480"/>
            <a:ext cx="1234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A66A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Equipment</a:t>
            </a:r>
            <a:endParaRPr lang="en-US" sz="1150" dirty="0"/>
          </a:p>
        </p:txBody>
      </p:sp>
      <p:sp>
        <p:nvSpPr>
          <p:cNvPr id="27" name="Text 23"/>
          <p:cNvSpPr/>
          <p:nvPr/>
        </p:nvSpPr>
        <p:spPr>
          <a:xfrm>
            <a:off x="8549640" y="4983480"/>
            <a:ext cx="2606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2F2B2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Temporary import, clearance, storage and re-export</a:t>
            </a:r>
            <a:endParaRPr lang="en-US" sz="880" dirty="0"/>
          </a:p>
        </p:txBody>
      </p:sp>
      <p:sp>
        <p:nvSpPr>
          <p:cNvPr id="28" name="Text 24"/>
          <p:cNvSpPr/>
          <p:nvPr/>
        </p:nvSpPr>
        <p:spPr>
          <a:xfrm>
            <a:off x="6784848" y="5440680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5D6B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850" dirty="0"/>
          </a:p>
        </p:txBody>
      </p:sp>
      <p:sp>
        <p:nvSpPr>
          <p:cNvPr id="29" name="Text 25"/>
          <p:cNvSpPr/>
          <p:nvPr/>
        </p:nvSpPr>
        <p:spPr>
          <a:xfrm>
            <a:off x="7242048" y="5422392"/>
            <a:ext cx="1234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A66A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Logistics</a:t>
            </a:r>
            <a:endParaRPr lang="en-US" sz="1150" dirty="0"/>
          </a:p>
        </p:txBody>
      </p:sp>
      <p:sp>
        <p:nvSpPr>
          <p:cNvPr id="30" name="Text 26"/>
          <p:cNvSpPr/>
          <p:nvPr/>
        </p:nvSpPr>
        <p:spPr>
          <a:xfrm>
            <a:off x="8549640" y="5422392"/>
            <a:ext cx="2606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2F2B2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Transport, accommodation, catering and field welfare</a:t>
            </a:r>
            <a:endParaRPr lang="en-US" sz="880" dirty="0"/>
          </a:p>
        </p:txBody>
      </p:sp>
      <p:sp>
        <p:nvSpPr>
          <p:cNvPr id="31" name="Text 27"/>
          <p:cNvSpPr/>
          <p:nvPr/>
        </p:nvSpPr>
        <p:spPr>
          <a:xfrm>
            <a:off x="8915400" y="6492240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4A3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www.PlanAfricaProductions.com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a_build/slide_images/location_full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629400" y="594360"/>
            <a:ext cx="4892040" cy="5623560"/>
          </a:xfrm>
          <a:prstGeom prst="rect">
            <a:avLst/>
          </a:prstGeom>
          <a:solidFill>
            <a:srgbClr val="2F2B25">
              <a:alpha val="92000"/>
            </a:srgbClr>
          </a:solidFill>
          <a:ln w="12700">
            <a:solidFill>
              <a:srgbClr val="2F2B25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6821424" y="768096"/>
            <a:ext cx="1408176" cy="666319"/>
          </a:xfrm>
          <a:prstGeom prst="roundRect">
            <a:avLst>
              <a:gd name="adj" fmla="val 5489"/>
            </a:avLst>
          </a:prstGeom>
          <a:solidFill>
            <a:srgbClr val="FCFAF5">
              <a:alpha val="96000"/>
            </a:srgbClr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pic>
        <p:nvPicPr>
          <p:cNvPr id="5" name="Image 1" descr="/mnt/data/pa_build/assets/plan_africa_logo_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822960"/>
            <a:ext cx="1152144" cy="55659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949440" y="1627632"/>
            <a:ext cx="42336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C7954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LOCATIONS AND PERMISSIONS</a:t>
            </a:r>
            <a:endParaRPr lang="en-US" sz="850" dirty="0"/>
          </a:p>
        </p:txBody>
      </p:sp>
      <p:sp>
        <p:nvSpPr>
          <p:cNvPr id="7" name="Text 3"/>
          <p:cNvSpPr/>
          <p:nvPr/>
        </p:nvSpPr>
        <p:spPr>
          <a:xfrm>
            <a:off x="6949440" y="1956816"/>
            <a:ext cx="4233672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CFAF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From idea to accessible location</a:t>
            </a:r>
            <a:endParaRPr lang="en-US" sz="2700" dirty="0"/>
          </a:p>
        </p:txBody>
      </p:sp>
      <p:sp>
        <p:nvSpPr>
          <p:cNvPr id="8" name="Text 4"/>
          <p:cNvSpPr/>
          <p:nvPr/>
        </p:nvSpPr>
        <p:spPr>
          <a:xfrm>
            <a:off x="6949440" y="3127248"/>
            <a:ext cx="42336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90000"/>
              </a:lnSpc>
              <a:buNone/>
            </a:pPr>
            <a:r>
              <a:rPr lang="en-US" sz="143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 Africa helps productions find, assess, negotiate and secure the locations that best support the creative vision.</a:t>
            </a:r>
            <a:endParaRPr lang="en-US" sz="1430" dirty="0"/>
          </a:p>
        </p:txBody>
      </p:sp>
      <p:sp>
        <p:nvSpPr>
          <p:cNvPr id="9" name="Text 5"/>
          <p:cNvSpPr/>
          <p:nvPr/>
        </p:nvSpPr>
        <p:spPr>
          <a:xfrm>
            <a:off x="6949440" y="4215384"/>
            <a:ext cx="4233672" cy="16824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lnSpc>
                <a:spcPct val="88000"/>
              </a:lnSpc>
              <a:buNone/>
            </a:pPr>
            <a:r>
              <a:rPr lang="en-US" sz="136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Location scouting, photography and video previews</a:t>
            </a:r>
            <a:endParaRPr lang="en-US" sz="1360" dirty="0"/>
          </a:p>
          <a:p>
            <a:pPr indent="0" marL="0">
              <a:lnSpc>
                <a:spcPct val="88000"/>
              </a:lnSpc>
              <a:buNone/>
            </a:pPr>
            <a:r>
              <a:rPr lang="en-US" sz="136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Government, county, park, private land and community access</a:t>
            </a:r>
            <a:endParaRPr lang="en-US" sz="1360" dirty="0"/>
          </a:p>
          <a:p>
            <a:pPr indent="0" marL="0">
              <a:lnSpc>
                <a:spcPct val="88000"/>
              </a:lnSpc>
              <a:buNone/>
            </a:pPr>
            <a:r>
              <a:rPr lang="en-US" sz="136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Drone, restricted-area and special-use coordination where applicable</a:t>
            </a:r>
            <a:endParaRPr lang="en-US" sz="1360" dirty="0"/>
          </a:p>
          <a:p>
            <a:pPr indent="0" marL="0">
              <a:lnSpc>
                <a:spcPct val="88000"/>
              </a:lnSpc>
              <a:buNone/>
            </a:pPr>
            <a:r>
              <a:rPr lang="en-US" sz="136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Stakeholder engagement and local protocols</a:t>
            </a:r>
            <a:endParaRPr lang="en-US" sz="1360" dirty="0"/>
          </a:p>
        </p:txBody>
      </p:sp>
      <p:sp>
        <p:nvSpPr>
          <p:cNvPr id="10" name="Text 6"/>
          <p:cNvSpPr/>
          <p:nvPr/>
        </p:nvSpPr>
        <p:spPr>
          <a:xfrm>
            <a:off x="8915400" y="6492240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www.PlanAfricaProductions.com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a_build/slide_images/logistics_full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355080" y="594360"/>
            <a:ext cx="5166360" cy="5623560"/>
          </a:xfrm>
          <a:prstGeom prst="rect">
            <a:avLst/>
          </a:prstGeom>
          <a:solidFill>
            <a:srgbClr val="2F2B25">
              <a:alpha val="92000"/>
            </a:srgbClr>
          </a:solidFill>
          <a:ln w="12700">
            <a:solidFill>
              <a:srgbClr val="2F2B25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6547104" y="768096"/>
            <a:ext cx="1408176" cy="666319"/>
          </a:xfrm>
          <a:prstGeom prst="roundRect">
            <a:avLst>
              <a:gd name="adj" fmla="val 5489"/>
            </a:avLst>
          </a:prstGeom>
          <a:solidFill>
            <a:srgbClr val="FCFAF5">
              <a:alpha val="96000"/>
            </a:srgbClr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pic>
        <p:nvPicPr>
          <p:cNvPr id="5" name="Image 1" descr="/mnt/data/pa_build/assets/plan_africa_logo_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5120" y="822960"/>
            <a:ext cx="1152144" cy="55659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675120" y="1627632"/>
            <a:ext cx="45079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C7954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EQUIPMENT AND MOVEMENT</a:t>
            </a:r>
            <a:endParaRPr lang="en-US" sz="850" dirty="0"/>
          </a:p>
        </p:txBody>
      </p:sp>
      <p:sp>
        <p:nvSpPr>
          <p:cNvPr id="7" name="Text 3"/>
          <p:cNvSpPr/>
          <p:nvPr/>
        </p:nvSpPr>
        <p:spPr>
          <a:xfrm>
            <a:off x="6675120" y="1956816"/>
            <a:ext cx="4507992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2650" b="1" dirty="0">
                <a:solidFill>
                  <a:srgbClr val="FCFAF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Temporary import, clearance and field movement</a:t>
            </a:r>
            <a:endParaRPr lang="en-US" sz="2650" dirty="0"/>
          </a:p>
        </p:txBody>
      </p:sp>
      <p:sp>
        <p:nvSpPr>
          <p:cNvPr id="8" name="Text 4"/>
          <p:cNvSpPr/>
          <p:nvPr/>
        </p:nvSpPr>
        <p:spPr>
          <a:xfrm>
            <a:off x="6675120" y="3282696"/>
            <a:ext cx="4507992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90000"/>
              </a:lnSpc>
              <a:buNone/>
            </a:pPr>
            <a:r>
              <a:rPr lang="en-US" sz="142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 Africa plans the path of equipment and people before the first case reaches the ground.</a:t>
            </a:r>
            <a:endParaRPr lang="en-US" sz="1420" dirty="0"/>
          </a:p>
        </p:txBody>
      </p:sp>
      <p:sp>
        <p:nvSpPr>
          <p:cNvPr id="9" name="Text 5"/>
          <p:cNvSpPr/>
          <p:nvPr/>
        </p:nvSpPr>
        <p:spPr>
          <a:xfrm>
            <a:off x="6675120" y="4288536"/>
            <a:ext cx="4507992" cy="16093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lnSpc>
                <a:spcPct val="88000"/>
              </a:lnSpc>
              <a:buNone/>
            </a:pPr>
            <a:r>
              <a:rPr lang="en-US" sz="132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Cameras, lenses, drones, lighting, grip, sound and specialist gear</a:t>
            </a:r>
            <a:endParaRPr lang="en-US" sz="1320" dirty="0"/>
          </a:p>
          <a:p>
            <a:pPr indent="0" marL="0">
              <a:lnSpc>
                <a:spcPct val="88000"/>
              </a:lnSpc>
              <a:buNone/>
            </a:pPr>
            <a:r>
              <a:rPr lang="en-US" sz="132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Customs documentation and airport arrival support</a:t>
            </a:r>
            <a:endParaRPr lang="en-US" sz="1320" dirty="0"/>
          </a:p>
          <a:p>
            <a:pPr indent="0" marL="0">
              <a:lnSpc>
                <a:spcPct val="88000"/>
              </a:lnSpc>
              <a:buNone/>
            </a:pPr>
            <a:r>
              <a:rPr lang="en-US" sz="132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Secure transport, storage and equipment protection</a:t>
            </a:r>
            <a:endParaRPr lang="en-US" sz="1320" dirty="0"/>
          </a:p>
          <a:p>
            <a:pPr indent="0" marL="0">
              <a:lnSpc>
                <a:spcPct val="88000"/>
              </a:lnSpc>
              <a:buNone/>
            </a:pPr>
            <a:r>
              <a:rPr lang="en-US" sz="132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4x4s, drivers, fuel, routes and remote-area contingencies</a:t>
            </a:r>
            <a:endParaRPr lang="en-US" sz="1320" dirty="0"/>
          </a:p>
        </p:txBody>
      </p:sp>
      <p:sp>
        <p:nvSpPr>
          <p:cNvPr id="10" name="Text 6"/>
          <p:cNvSpPr/>
          <p:nvPr/>
        </p:nvSpPr>
        <p:spPr>
          <a:xfrm>
            <a:off x="8915400" y="6492240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www.PlanAfricaProductions.com</a:t>
            </a:r>
            <a:endParaRPr lang="en-US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a_build/slide_images/hero_full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85800"/>
            <a:ext cx="5166360" cy="5486400"/>
          </a:xfrm>
          <a:prstGeom prst="rect">
            <a:avLst/>
          </a:prstGeom>
          <a:solidFill>
            <a:srgbClr val="FCFAF5">
              <a:alpha val="98000"/>
            </a:srgbClr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pic>
        <p:nvPicPr>
          <p:cNvPr id="4" name="Image 1" descr="/mnt/data/pa_build/assets/plan_africa_logo_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408" y="914400"/>
            <a:ext cx="1152144" cy="55659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005840" y="1755648"/>
            <a:ext cx="4297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C7954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CREW WELFARE AND LOCAL LOGISTICS</a:t>
            </a:r>
            <a:endParaRPr lang="en-US" sz="850" dirty="0"/>
          </a:p>
        </p:txBody>
      </p:sp>
      <p:sp>
        <p:nvSpPr>
          <p:cNvPr id="6" name="Text 2"/>
          <p:cNvSpPr/>
          <p:nvPr/>
        </p:nvSpPr>
        <p:spPr>
          <a:xfrm>
            <a:off x="1005840" y="2084832"/>
            <a:ext cx="416052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4A3B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Keep the crew productive, safe and supported</a:t>
            </a:r>
            <a:endParaRPr lang="en-US" sz="2700" dirty="0"/>
          </a:p>
        </p:txBody>
      </p:sp>
      <p:sp>
        <p:nvSpPr>
          <p:cNvPr id="7" name="Text 3"/>
          <p:cNvSpPr/>
          <p:nvPr/>
        </p:nvSpPr>
        <p:spPr>
          <a:xfrm>
            <a:off x="1005840" y="3364992"/>
            <a:ext cx="4160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90000"/>
              </a:lnSpc>
              <a:buNone/>
            </a:pPr>
            <a:r>
              <a:rPr lang="en-US" sz="1420" dirty="0">
                <a:solidFill>
                  <a:srgbClr val="2F2B2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Accommodation, catering, transport and daily field coordination are not side issues. They are the operating base of a successful shoot.</a:t>
            </a:r>
            <a:endParaRPr lang="en-US" sz="1420" dirty="0"/>
          </a:p>
        </p:txBody>
      </p:sp>
      <p:sp>
        <p:nvSpPr>
          <p:cNvPr id="8" name="Text 4"/>
          <p:cNvSpPr/>
          <p:nvPr/>
        </p:nvSpPr>
        <p:spPr>
          <a:xfrm>
            <a:off x="1005840" y="4407408"/>
            <a:ext cx="425196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lnSpc>
                <a:spcPct val="88000"/>
              </a:lnSpc>
              <a:buNone/>
            </a:pPr>
            <a:r>
              <a:rPr lang="en-US" sz="1350" dirty="0">
                <a:solidFill>
                  <a:srgbClr val="2F2B2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Hotels, lodges, camps and guesthouses</a:t>
            </a:r>
            <a:endParaRPr lang="en-US" sz="1350" dirty="0"/>
          </a:p>
          <a:p>
            <a:pPr indent="0" marL="0">
              <a:lnSpc>
                <a:spcPct val="88000"/>
              </a:lnSpc>
              <a:buNone/>
            </a:pPr>
            <a:r>
              <a:rPr lang="en-US" sz="1350" dirty="0">
                <a:solidFill>
                  <a:srgbClr val="2F2B2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On-set catering, craft services and water</a:t>
            </a:r>
            <a:endParaRPr lang="en-US" sz="1350" dirty="0"/>
          </a:p>
          <a:p>
            <a:pPr indent="0" marL="0">
              <a:lnSpc>
                <a:spcPct val="88000"/>
              </a:lnSpc>
              <a:buNone/>
            </a:pPr>
            <a:r>
              <a:rPr lang="en-US" sz="1350" dirty="0">
                <a:solidFill>
                  <a:srgbClr val="2F2B2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Guides, translators and local liaison officers</a:t>
            </a:r>
            <a:endParaRPr lang="en-US" sz="1350" dirty="0"/>
          </a:p>
          <a:p>
            <a:pPr indent="0" marL="0">
              <a:lnSpc>
                <a:spcPct val="88000"/>
              </a:lnSpc>
              <a:buNone/>
            </a:pPr>
            <a:r>
              <a:rPr lang="en-US" sz="1350" dirty="0">
                <a:solidFill>
                  <a:srgbClr val="2F2B2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Daily movement plans and field troubleshooting</a:t>
            </a: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8915400" y="6492240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FCFA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www.PlanAfricaProductions.com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Plan Africa Productions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 Africa Productions - Company Presentation</dc:title>
  <dc:subject>Company profile presentation</dc:subject>
  <dc:creator>Plan Africa Productions</dc:creator>
  <cp:lastModifiedBy>Plan Africa Productions</cp:lastModifiedBy>
  <cp:revision>1</cp:revision>
  <dcterms:created xsi:type="dcterms:W3CDTF">2026-06-21T11:34:23Z</dcterms:created>
  <dcterms:modified xsi:type="dcterms:W3CDTF">2026-06-21T11:34:23Z</dcterms:modified>
</cp:coreProperties>
</file>